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wmf" ContentType="image/x-wmf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3" r:id="rId3"/>
    <p:sldId id="285" r:id="rId4"/>
    <p:sldId id="256" r:id="rId5"/>
    <p:sldId id="258" r:id="rId6"/>
    <p:sldId id="259" r:id="rId7"/>
    <p:sldId id="282" r:id="rId8"/>
    <p:sldId id="260" r:id="rId9"/>
    <p:sldId id="280" r:id="rId10"/>
    <p:sldId id="288" r:id="rId11"/>
    <p:sldId id="277" r:id="rId12"/>
    <p:sldId id="286" r:id="rId13"/>
    <p:sldId id="284" r:id="rId14"/>
    <p:sldId id="281" r:id="rId15"/>
    <p:sldId id="262" r:id="rId16"/>
    <p:sldId id="261" r:id="rId17"/>
    <p:sldId id="263" r:id="rId18"/>
    <p:sldId id="287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5" autoAdjust="0"/>
    <p:restoredTop sz="86486" autoAdjust="0"/>
  </p:normalViewPr>
  <p:slideViewPr>
    <p:cSldViewPr>
      <p:cViewPr>
        <p:scale>
          <a:sx n="60" d="100"/>
          <a:sy n="60" d="100"/>
        </p:scale>
        <p:origin x="-76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3E040CC-D65C-4890-8B8A-E554FA80B9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8EEAFD5-ED95-419E-B379-B2C705A83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AF729-54A7-439E-ABE8-A37EA0DAA47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Even Google has its limits.  It only sees part of the Web.  How many of you rely on one search engine almost exclusively?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2F6A6-8842-4041-B2BF-10BE4F79B92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Look around at all you are missing by searching one search engine only.  Did you know that a growing number of our books are licensed to online subscription databases?  And the many others that are not are just waiting for you on these shelves!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F96CD92-942F-4C0D-B95E-FC09AFA0DA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33DC257-0BD3-4B38-80F8-810982252E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82B7120-4DF2-42F4-A8FC-2C3150A704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28B6EE6-6988-447B-83DF-F741FBC9E9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8F3944AA-E88D-4374-B0A4-2B8984D1D7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8CE1028-F439-4B10-A22B-28134A2F0E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AB18B26-F9DC-496E-9316-09F659363D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BCF9FF0-E38E-46C0-BECC-487F1CC87A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CCC8E4E-0F0B-4B10-8F3A-DDC349E0FA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D447969D-DDE5-479D-AA89-5E586D4F06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>
            <p:custDataLst>
              <p:tags r:id="rId1"/>
            </p:custDataLst>
          </p:nvPr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>
            <p:custDataLst>
              <p:tags r:id="rId2"/>
            </p:custDataLst>
          </p:nvPr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220239-4CC8-4655-AC2F-536F2E291B4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>
            <p:custDataLst>
              <p:tags r:id="rId9"/>
            </p:custDataLst>
          </p:nvPr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>
            <p:custDataLst>
              <p:tags r:id="rId10"/>
            </p:custDataLst>
          </p:nvPr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C7A671-ED88-4EF3-B07D-B2326664CED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>
            <p:custDataLst>
              <p:tags r:id="rId20"/>
            </p:custDataLst>
          </p:nvPr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image" Target="../media/image8.wmf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image" Target="../media/image5.jpeg"/><Relationship Id="rId5" Type="http://schemas.openxmlformats.org/officeDocument/2006/relationships/tags" Target="../tags/tag92.xml"/><Relationship Id="rId10" Type="http://schemas.openxmlformats.org/officeDocument/2006/relationships/image" Target="../media/image4.png"/><Relationship Id="rId4" Type="http://schemas.openxmlformats.org/officeDocument/2006/relationships/tags" Target="../tags/tag91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image" Target="../media/image6.jpe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33400" y="2286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Why Can’t I Just </a:t>
            </a:r>
            <a:br>
              <a:rPr lang="en-US" sz="8800" dirty="0" smtClean="0"/>
            </a:br>
            <a:r>
              <a:rPr lang="en-US" sz="8800" dirty="0" smtClean="0"/>
              <a:t>Use Google?</a:t>
            </a:r>
            <a:endParaRPr lang="en-US" sz="8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3400" y="4800600"/>
            <a:ext cx="7854696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Uncovering the Invisible Web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1706954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7010400" y="5334000"/>
            <a:ext cx="1766020" cy="12668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752600"/>
            <a:ext cx="84582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Search engines “crawl” the web like a spider, </a:t>
            </a:r>
            <a:r>
              <a:rPr lang="en-US" altLang="en-US" sz="2800" b="1" u="sng" dirty="0" smtClean="0">
                <a:solidFill>
                  <a:schemeClr val="tx2"/>
                </a:solidFill>
              </a:rPr>
              <a:t>indexing</a:t>
            </a:r>
            <a:r>
              <a:rPr lang="en-US" altLang="en-US" sz="2800" dirty="0" smtClean="0">
                <a:solidFill>
                  <a:srgbClr val="000000"/>
                </a:solidFill>
              </a:rPr>
              <a:t> some of the information </a:t>
            </a:r>
            <a:r>
              <a:rPr lang="en-US" altLang="en-US" sz="2800" dirty="0" smtClean="0">
                <a:solidFill>
                  <a:srgbClr val="000000"/>
                </a:solidFill>
              </a:rPr>
              <a:t>found on a web page.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 marL="274320" lvl="1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</a:pPr>
            <a:r>
              <a:rPr lang="en-US" altLang="en-US" sz="2800" dirty="0" smtClean="0"/>
              <a:t>Indexing is the process of </a:t>
            </a:r>
            <a:r>
              <a:rPr lang="en-US" altLang="en-US" sz="2800" dirty="0" smtClean="0"/>
              <a:t>recording that </a:t>
            </a:r>
            <a:r>
              <a:rPr lang="en-US" altLang="en-US" sz="2800" dirty="0" smtClean="0"/>
              <a:t>information along with </a:t>
            </a:r>
            <a:r>
              <a:rPr lang="en-US" altLang="en-US" sz="2800" dirty="0" smtClean="0"/>
              <a:t>its </a:t>
            </a:r>
            <a:r>
              <a:rPr lang="en-US" altLang="en-US" sz="2800" dirty="0" smtClean="0"/>
              <a:t>location so that people can search for it </a:t>
            </a:r>
            <a:r>
              <a:rPr lang="en-US" altLang="en-US" sz="2800" dirty="0" smtClean="0"/>
              <a:t>and find it in </a:t>
            </a:r>
            <a:r>
              <a:rPr lang="en-US" altLang="en-US" sz="2800" dirty="0" smtClean="0"/>
              <a:t>a database</a:t>
            </a:r>
            <a:r>
              <a:rPr lang="en-US" altLang="en-US" sz="2800" dirty="0" smtClean="0"/>
              <a:t>.</a:t>
            </a:r>
          </a:p>
          <a:p>
            <a:pPr marL="274320" lvl="1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</a:pPr>
            <a:r>
              <a:rPr lang="en-US" altLang="en-US" sz="2800" dirty="0" smtClean="0"/>
              <a:t>A </a:t>
            </a:r>
            <a:r>
              <a:rPr lang="en-US" altLang="en-US" sz="2800" b="1" u="sng" dirty="0" smtClean="0">
                <a:solidFill>
                  <a:schemeClr val="tx2"/>
                </a:solidFill>
              </a:rPr>
              <a:t>database</a:t>
            </a:r>
            <a:r>
              <a:rPr lang="en-US" altLang="en-US" sz="2800" dirty="0" smtClean="0"/>
              <a:t> is really just a collection of information that is indexed or organized for people </a:t>
            </a:r>
            <a:br>
              <a:rPr lang="en-US" altLang="en-US" sz="2800" dirty="0" smtClean="0"/>
            </a:br>
            <a:r>
              <a:rPr lang="en-US" altLang="en-US" sz="2800" dirty="0" smtClean="0"/>
              <a:t>to search.</a:t>
            </a:r>
            <a:endParaRPr lang="en-US" altLang="en-US" sz="28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0" y="685800"/>
            <a:ext cx="9144000" cy="896112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/>
              <a:t>Spiders crawl the web?</a:t>
            </a:r>
            <a:endParaRPr lang="en-US" alt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066800"/>
            <a:ext cx="9144000" cy="990600"/>
          </a:xfrm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</a:pPr>
            <a:r>
              <a:rPr lang="en-US" altLang="en-US" sz="4400" b="1" dirty="0" smtClean="0"/>
              <a:t>How do search engines </a:t>
            </a:r>
            <a:br>
              <a:rPr lang="en-US" altLang="en-US" sz="4400" b="1" dirty="0" smtClean="0"/>
            </a:br>
            <a:r>
              <a:rPr lang="en-US" altLang="en-US" sz="4400" b="1" dirty="0" smtClean="0"/>
              <a:t>find web pages?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Search </a:t>
            </a:r>
            <a:r>
              <a:rPr lang="en-US" altLang="en-US" sz="2800" dirty="0" smtClean="0">
                <a:solidFill>
                  <a:srgbClr val="000000"/>
                </a:solidFill>
              </a:rPr>
              <a:t>engines find some sites through links on existing web pages, and other sites are submitted directly to the search </a:t>
            </a:r>
            <a:r>
              <a:rPr lang="en-US" altLang="en-US" sz="2800" dirty="0" smtClean="0">
                <a:solidFill>
                  <a:srgbClr val="000000"/>
                </a:solidFill>
              </a:rPr>
              <a:t>engine by the person who created the website.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It can take 2-6 months for a search engine to crawl a new web site.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Each search engine crawls the web and sorts the information found in a different way.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914400"/>
            <a:ext cx="9144000" cy="1447800"/>
          </a:xfrm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</a:pPr>
            <a:r>
              <a:rPr lang="en-US" altLang="en-US" sz="4400" b="1" dirty="0" smtClean="0"/>
              <a:t>Why search engines can’t access every page on the Web: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667000"/>
            <a:ext cx="8229600" cy="3962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The material is in a database that you have to pay 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smtClean="0">
                <a:solidFill>
                  <a:srgbClr val="000000"/>
                </a:solidFill>
              </a:rPr>
              <a:t>to access (library databases)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The page is available only after registration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A security firewall prevents access to the page	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2800" dirty="0" smtClean="0"/>
              <a:t>The information is private and owned by a company or organization</a:t>
            </a:r>
            <a:endParaRPr lang="en-US" altLang="en-US" sz="2800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914400"/>
            <a:ext cx="9144000" cy="838200"/>
          </a:xfrm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</a:pPr>
            <a:r>
              <a:rPr lang="en-US" altLang="en-US" b="1" dirty="0" smtClean="0"/>
              <a:t>Some more reasons…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0574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The page is available by some search engines but not others. No two search engines are the same.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The search engine crawler does not search a particular file format or non-text interface 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smtClean="0">
                <a:solidFill>
                  <a:srgbClr val="000000"/>
                </a:solidFill>
              </a:rPr>
              <a:t>(Flash files)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The site may be new, and hasn’t been crawled yet. 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00"/>
                </a:solidFill>
              </a:rPr>
              <a:t>Some pages just aren’t linked. You must know 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smtClean="0">
                <a:solidFill>
                  <a:srgbClr val="000000"/>
                </a:solidFill>
              </a:rPr>
              <a:t>the URL.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b="1" dirty="0" smtClean="0"/>
              <a:t>Smarter search engines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800" dirty="0" smtClean="0"/>
              <a:t>The larger search engines like Google already index information contained </a:t>
            </a:r>
            <a:r>
              <a:rPr lang="en-US" sz="2800" i="1" dirty="0" smtClean="0"/>
              <a:t>within</a:t>
            </a:r>
            <a:r>
              <a:rPr lang="en-US" sz="2800" dirty="0" smtClean="0"/>
              <a:t> media such as PDF files, </a:t>
            </a:r>
            <a:br>
              <a:rPr lang="en-US" sz="2800" dirty="0" smtClean="0"/>
            </a:br>
            <a:r>
              <a:rPr lang="en-US" sz="2800" dirty="0" smtClean="0"/>
              <a:t>word processor documents, spreadsheets, etc.</a:t>
            </a:r>
          </a:p>
          <a:p>
            <a:pPr marL="0">
              <a:buNone/>
            </a:pPr>
            <a:endParaRPr lang="en-US" sz="2800" dirty="0" smtClean="0"/>
          </a:p>
          <a:p>
            <a:pPr marL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But some information will </a:t>
            </a:r>
            <a:r>
              <a:rPr lang="en-US" sz="3200" b="1" i="1" dirty="0" smtClean="0">
                <a:solidFill>
                  <a:schemeClr val="tx2"/>
                </a:solidFill>
              </a:rPr>
              <a:t>never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be available for free on the Internet.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685800"/>
            <a:ext cx="4648200" cy="2971800"/>
          </a:xfrm>
          <a:prstGeom prst="wedgeEllipseCallout">
            <a:avLst>
              <a:gd name="adj1" fmla="val 58540"/>
              <a:gd name="adj2" fmla="val 57918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>Why </a:t>
            </a:r>
            <a:r>
              <a:rPr lang="en-US" altLang="en-US" sz="4400" dirty="0">
                <a:solidFill>
                  <a:schemeClr val="bg1"/>
                </a:solidFill>
                <a:latin typeface="Tahoma" pitchFamily="34" charset="0"/>
              </a:rPr>
              <a:t>can’t </a:t>
            </a:r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>we </a:t>
            </a:r>
            <a:b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>get this stuff </a:t>
            </a:r>
            <a:b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>for </a:t>
            </a:r>
            <a:r>
              <a:rPr lang="en-US" altLang="en-US" sz="4400" dirty="0">
                <a:solidFill>
                  <a:schemeClr val="bg1"/>
                </a:solidFill>
                <a:latin typeface="Tahoma" pitchFamily="34" charset="0"/>
              </a:rPr>
              <a:t>free?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pic>
        <p:nvPicPr>
          <p:cNvPr id="9225" name="Picture 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86200"/>
            <a:ext cx="2028825" cy="24352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b="1" dirty="0"/>
              <a:t>Publishing is a business!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533400" y="2057400"/>
            <a:ext cx="8153400" cy="3810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en-US" sz="2800" dirty="0" smtClean="0"/>
              <a:t>Professional </a:t>
            </a:r>
            <a:r>
              <a:rPr lang="en-US" altLang="en-US" sz="2800" b="1" dirty="0"/>
              <a:t>authors</a:t>
            </a:r>
            <a:r>
              <a:rPr lang="en-US" altLang="en-US" sz="2800" dirty="0"/>
              <a:t> are in the business of earning money for their hard </a:t>
            </a:r>
            <a:r>
              <a:rPr lang="en-US" altLang="en-US" sz="2800" dirty="0" smtClean="0"/>
              <a:t>work.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US" altLang="en-US" sz="2800" b="1" dirty="0"/>
              <a:t>Publishers</a:t>
            </a:r>
            <a:r>
              <a:rPr lang="en-US" altLang="en-US" sz="2800" dirty="0"/>
              <a:t> also expect </a:t>
            </a:r>
            <a:r>
              <a:rPr lang="en-US" altLang="en-US" sz="2800" dirty="0" smtClean="0"/>
              <a:t>to earn money from publishing and selling an author’s work.</a:t>
            </a:r>
            <a:endParaRPr lang="en-US" altLang="en-US" sz="2800" dirty="0"/>
          </a:p>
          <a:p>
            <a:r>
              <a:rPr lang="en-US" altLang="en-US" sz="2800" b="1" dirty="0"/>
              <a:t>Copyright</a:t>
            </a:r>
            <a:r>
              <a:rPr lang="en-US" altLang="en-US" sz="2800" dirty="0"/>
              <a:t> laws protect </a:t>
            </a:r>
            <a:r>
              <a:rPr lang="en-US" altLang="en-US" sz="2800" dirty="0" smtClean="0"/>
              <a:t>the work of authors, artists, and anyone who creates information </a:t>
            </a:r>
            <a:br>
              <a:rPr lang="en-US" altLang="en-US" sz="2800" dirty="0" smtClean="0"/>
            </a:br>
            <a:r>
              <a:rPr lang="en-US" altLang="en-US" sz="2800" dirty="0" smtClean="0"/>
              <a:t>or other media. </a:t>
            </a:r>
            <a:endParaRPr lang="en-US" altLang="en-US" sz="2800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8077200" cy="9144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Your teachers </a:t>
            </a:r>
            <a:r>
              <a:rPr lang="en-US" altLang="en-US" b="1" dirty="0" smtClean="0"/>
              <a:t>expect </a:t>
            </a:r>
            <a:r>
              <a:rPr lang="en-US" altLang="en-US" b="1" dirty="0"/>
              <a:t>quality!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0" y="2209800"/>
            <a:ext cx="9144000" cy="388620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US" altLang="en-US" sz="2800" dirty="0" smtClean="0"/>
              <a:t>Because material from </a:t>
            </a:r>
            <a:r>
              <a:rPr lang="en-US" altLang="en-US" sz="2800" b="1" dirty="0" smtClean="0"/>
              <a:t>library books </a:t>
            </a:r>
            <a:br>
              <a:rPr lang="en-US" altLang="en-US" sz="2800" b="1" dirty="0" smtClean="0"/>
            </a:br>
            <a:r>
              <a:rPr lang="en-US" altLang="en-US" sz="2800" dirty="0" smtClean="0"/>
              <a:t>and </a:t>
            </a:r>
            <a:r>
              <a:rPr lang="en-US" altLang="en-US" sz="2800" b="1" dirty="0" smtClean="0"/>
              <a:t>subscription databases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is </a:t>
            </a:r>
            <a:r>
              <a:rPr lang="en-US" altLang="en-US" sz="2800" dirty="0" smtClean="0"/>
              <a:t>written by experts, </a:t>
            </a:r>
            <a:br>
              <a:rPr lang="en-US" altLang="en-US" sz="2800" dirty="0" smtClean="0"/>
            </a:br>
            <a:r>
              <a:rPr lang="en-US" altLang="en-US" sz="2800" dirty="0" smtClean="0"/>
              <a:t>your teachers may prefer you to use these </a:t>
            </a:r>
            <a:br>
              <a:rPr lang="en-US" altLang="en-US" sz="2800" dirty="0" smtClean="0"/>
            </a:br>
            <a:r>
              <a:rPr lang="en-US" altLang="en-US" sz="2800" dirty="0" smtClean="0"/>
              <a:t>resources instead of searching the Free Web.</a:t>
            </a:r>
          </a:p>
          <a:p>
            <a:pPr marL="0" algn="ctr">
              <a:buNone/>
            </a:pPr>
            <a:endParaRPr lang="en-US" altLang="en-US" sz="2800" dirty="0"/>
          </a:p>
          <a:p>
            <a:pPr marL="0" algn="ctr">
              <a:buNone/>
            </a:pPr>
            <a:r>
              <a:rPr lang="en-US" altLang="en-US" sz="3200" b="1" dirty="0">
                <a:solidFill>
                  <a:schemeClr val="tx2"/>
                </a:solidFill>
              </a:rPr>
              <a:t>You may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even have </a:t>
            </a:r>
            <a:r>
              <a:rPr lang="en-US" altLang="en-US" sz="3200" b="1" dirty="0">
                <a:solidFill>
                  <a:schemeClr val="tx2"/>
                </a:solidFill>
              </a:rPr>
              <a:t>to defend some of the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/>
            </a:r>
            <a:br>
              <a:rPr lang="en-US" altLang="en-US" sz="3200" b="1" dirty="0" smtClean="0">
                <a:solidFill>
                  <a:schemeClr val="tx2"/>
                </a:solidFill>
              </a:rPr>
            </a:br>
            <a:r>
              <a:rPr lang="en-US" altLang="en-US" sz="3200" b="1" dirty="0" smtClean="0">
                <a:solidFill>
                  <a:schemeClr val="tx2"/>
                </a:solidFill>
              </a:rPr>
              <a:t>sources you </a:t>
            </a:r>
            <a:r>
              <a:rPr lang="en-US" altLang="en-US" sz="3200" b="1" dirty="0">
                <a:solidFill>
                  <a:schemeClr val="tx2"/>
                </a:solidFill>
              </a:rPr>
              <a:t>find on the </a:t>
            </a:r>
            <a:r>
              <a:rPr lang="en-US" altLang="en-US" sz="3200" b="1" i="1" dirty="0">
                <a:solidFill>
                  <a:schemeClr val="tx2"/>
                </a:solidFill>
              </a:rPr>
              <a:t>free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Web!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33400" y="1371600"/>
            <a:ext cx="7851648" cy="457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Let’s try searching for information in Google and in a library database.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be the judge!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685800"/>
            <a:ext cx="8229600" cy="1124712"/>
          </a:xfrm>
        </p:spPr>
        <p:txBody>
          <a:bodyPr/>
          <a:lstStyle/>
          <a:p>
            <a:r>
              <a:rPr lang="en-US" b="1" dirty="0" smtClean="0"/>
              <a:t>Back in the day…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8229600" cy="480060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3200" dirty="0" smtClean="0"/>
              <a:t>Students used to research using resources hand-picked by librarians and teachers.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These </a:t>
            </a:r>
            <a:r>
              <a:rPr lang="en-US" sz="3200" dirty="0" smtClean="0"/>
              <a:t>materials were </a:t>
            </a:r>
            <a:r>
              <a:rPr lang="en-US" sz="3200" dirty="0" smtClean="0"/>
              <a:t>selected </a:t>
            </a:r>
            <a:r>
              <a:rPr lang="en-US" sz="3200" dirty="0" smtClean="0"/>
              <a:t>because: </a:t>
            </a:r>
          </a:p>
          <a:p>
            <a:pPr marL="548640" lvl="1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They were written by expert authors</a:t>
            </a:r>
          </a:p>
          <a:p>
            <a:pPr marL="548640" lvl="1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They presented information without bias</a:t>
            </a:r>
          </a:p>
          <a:p>
            <a:pPr marL="548640" lvl="1">
              <a:buClr>
                <a:schemeClr val="tx2"/>
              </a:buClr>
            </a:pPr>
            <a:r>
              <a:rPr lang="en-US" sz="3000" dirty="0" smtClean="0">
                <a:solidFill>
                  <a:schemeClr val="tx2"/>
                </a:solidFill>
              </a:rPr>
              <a:t>They were written at your reading levels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>
              <a:spcBef>
                <a:spcPts val="2400"/>
              </a:spcBef>
              <a:buNone/>
            </a:pPr>
            <a:r>
              <a:rPr lang="en-US" sz="3200" dirty="0" smtClean="0"/>
              <a:t>Now, with access to the Web, you have to learn to find and evaluate resources too!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Today you will learn: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How </a:t>
            </a:r>
            <a:r>
              <a:rPr lang="en-US" sz="2800" dirty="0" smtClean="0"/>
              <a:t>much information can search engines find </a:t>
            </a:r>
            <a:br>
              <a:rPr lang="en-US" sz="2800" dirty="0" smtClean="0"/>
            </a:br>
            <a:r>
              <a:rPr lang="en-US" sz="2800" dirty="0" smtClean="0"/>
              <a:t>on the web?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What kind of information can you </a:t>
            </a:r>
            <a:r>
              <a:rPr lang="en-US" sz="2800" b="1" i="1" dirty="0" smtClean="0">
                <a:solidFill>
                  <a:schemeClr val="tx2"/>
                </a:solidFill>
              </a:rPr>
              <a:t>not</a:t>
            </a:r>
            <a:r>
              <a:rPr lang="en-US" sz="2800" dirty="0" smtClean="0"/>
              <a:t> typically </a:t>
            </a:r>
            <a:r>
              <a:rPr lang="en-US" sz="2800" dirty="0" smtClean="0"/>
              <a:t>find </a:t>
            </a:r>
            <a:r>
              <a:rPr lang="en-US" sz="2800" dirty="0" smtClean="0"/>
              <a:t>through a search engine?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How does </a:t>
            </a:r>
            <a:r>
              <a:rPr lang="en-US" sz="2800" dirty="0" smtClean="0"/>
              <a:t>information in a </a:t>
            </a:r>
            <a:r>
              <a:rPr lang="en-US" sz="2800" dirty="0" smtClean="0"/>
              <a:t>library database compare to information found through a Google search?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2514600"/>
            <a:ext cx="9144000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/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6700" dirty="0">
                <a:solidFill>
                  <a:schemeClr val="tx1"/>
                </a:solidFill>
              </a:rPr>
              <a:t>Can your favorite </a:t>
            </a:r>
            <a:r>
              <a:rPr lang="en-US" altLang="en-US" sz="6700" dirty="0" smtClean="0">
                <a:solidFill>
                  <a:schemeClr val="tx1"/>
                </a:solidFill>
              </a:rPr>
              <a:t/>
            </a:r>
            <a:br>
              <a:rPr lang="en-US" altLang="en-US" sz="6700" dirty="0" smtClean="0">
                <a:solidFill>
                  <a:schemeClr val="tx1"/>
                </a:solidFill>
              </a:rPr>
            </a:br>
            <a:r>
              <a:rPr lang="en-US" altLang="en-US" sz="6700" dirty="0" smtClean="0">
                <a:solidFill>
                  <a:schemeClr val="tx1"/>
                </a:solidFill>
              </a:rPr>
              <a:t>search engine </a:t>
            </a:r>
            <a:br>
              <a:rPr lang="en-US" altLang="en-US" sz="6700" dirty="0" smtClean="0">
                <a:solidFill>
                  <a:schemeClr val="tx1"/>
                </a:solidFill>
              </a:rPr>
            </a:br>
            <a:r>
              <a:rPr lang="en-US" altLang="en-US" sz="6700" dirty="0" smtClean="0">
                <a:solidFill>
                  <a:schemeClr val="tx1"/>
                </a:solidFill>
              </a:rPr>
              <a:t>find all </a:t>
            </a:r>
            <a:r>
              <a:rPr lang="en-US" altLang="en-US" sz="6700" dirty="0">
                <a:solidFill>
                  <a:schemeClr val="tx1"/>
                </a:solidFill>
              </a:rPr>
              <a:t>there </a:t>
            </a:r>
            <a:r>
              <a:rPr lang="en-US" altLang="en-US" sz="6700" dirty="0" smtClean="0">
                <a:solidFill>
                  <a:schemeClr val="tx1"/>
                </a:solidFill>
              </a:rPr>
              <a:t>is to </a:t>
            </a:r>
            <a:r>
              <a:rPr lang="en-US" altLang="en-US" sz="6700" dirty="0">
                <a:solidFill>
                  <a:schemeClr val="tx1"/>
                </a:solidFill>
              </a:rPr>
              <a:t>find </a:t>
            </a:r>
            <a:r>
              <a:rPr lang="en-US" altLang="en-US" sz="6700" dirty="0" smtClean="0">
                <a:solidFill>
                  <a:schemeClr val="tx1"/>
                </a:solidFill>
              </a:rPr>
              <a:t/>
            </a:r>
            <a:br>
              <a:rPr lang="en-US" altLang="en-US" sz="6700" dirty="0" smtClean="0">
                <a:solidFill>
                  <a:schemeClr val="tx1"/>
                </a:solidFill>
              </a:rPr>
            </a:br>
            <a:r>
              <a:rPr lang="en-US" altLang="en-US" sz="6700" dirty="0" smtClean="0">
                <a:solidFill>
                  <a:schemeClr val="tx1"/>
                </a:solidFill>
              </a:rPr>
              <a:t>on </a:t>
            </a:r>
            <a:r>
              <a:rPr lang="en-US" altLang="en-US" sz="6700" dirty="0">
                <a:solidFill>
                  <a:schemeClr val="tx1"/>
                </a:solidFill>
              </a:rPr>
              <a:t>the Web?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962400"/>
            <a:ext cx="3657600" cy="2114550"/>
          </a:xfrm>
          <a:prstGeom prst="rect">
            <a:avLst/>
          </a:prstGeom>
          <a:noFill/>
        </p:spPr>
      </p:pic>
      <p:sp>
        <p:nvSpPr>
          <p:cNvPr id="6149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066800"/>
            <a:ext cx="7467600" cy="2514600"/>
          </a:xfrm>
          <a:prstGeom prst="wedgeEllipseCallout">
            <a:avLst>
              <a:gd name="adj1" fmla="val 10106"/>
              <a:gd name="adj2" fmla="val 70764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chemeClr val="bg1"/>
                </a:solidFill>
                <a:latin typeface="Tahoma" pitchFamily="34" charset="0"/>
              </a:rPr>
              <a:t>It finds all we need to </a:t>
            </a:r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>find</a:t>
            </a:r>
            <a:r>
              <a:rPr lang="en-US" altLang="en-US" sz="4400" dirty="0">
                <a:solidFill>
                  <a:schemeClr val="bg1"/>
                </a:solidFill>
                <a:latin typeface="Tahoma" pitchFamily="34" charset="0"/>
              </a:rPr>
              <a:t>, </a:t>
            </a:r>
            <a:r>
              <a:rPr lang="en-US" altLang="en-US" sz="4400" dirty="0" smtClean="0">
                <a:solidFill>
                  <a:schemeClr val="bg1"/>
                </a:solidFill>
                <a:latin typeface="Tahoma" pitchFamily="34" charset="0"/>
              </a:rPr>
              <a:t>right </a:t>
            </a:r>
            <a:r>
              <a:rPr lang="en-US" altLang="en-US" sz="4400" dirty="0">
                <a:solidFill>
                  <a:schemeClr val="bg1"/>
                </a:solidFill>
                <a:latin typeface="Tahoma" pitchFamily="34" charset="0"/>
              </a:rPr>
              <a:t>guys?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b="1" dirty="0"/>
              <a:t>Think again.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 marL="0">
              <a:lnSpc>
                <a:spcPct val="90000"/>
              </a:lnSpc>
              <a:buNone/>
            </a:pPr>
            <a:r>
              <a:rPr lang="en-US" altLang="en-US" sz="3600" dirty="0"/>
              <a:t>Search engines access a relatively small part of the </a:t>
            </a:r>
            <a:r>
              <a:rPr lang="en-US" altLang="en-US" sz="3600" dirty="0" smtClean="0"/>
              <a:t>Web, </a:t>
            </a:r>
            <a:r>
              <a:rPr lang="en-US" altLang="en-US" sz="3600" dirty="0"/>
              <a:t>known as </a:t>
            </a:r>
            <a:endParaRPr lang="en-US" altLang="en-US" sz="36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altLang="en-US" sz="3600" dirty="0" smtClean="0">
                <a:solidFill>
                  <a:schemeClr val="tx2"/>
                </a:solidFill>
              </a:rPr>
              <a:t>“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The Free Web”</a:t>
            </a:r>
          </a:p>
          <a:p>
            <a:pPr>
              <a:lnSpc>
                <a:spcPct val="90000"/>
              </a:lnSpc>
              <a:buNone/>
            </a:pPr>
            <a:endParaRPr lang="en-US" altLang="en-US" sz="3600" b="1" dirty="0" smtClean="0">
              <a:solidFill>
                <a:schemeClr val="tx2"/>
              </a:solidFill>
            </a:endParaRPr>
          </a:p>
          <a:p>
            <a:pPr marL="0">
              <a:lnSpc>
                <a:spcPct val="90000"/>
              </a:lnSpc>
              <a:buNone/>
            </a:pPr>
            <a:r>
              <a:rPr lang="en-US" altLang="en-US" sz="3600" dirty="0" smtClean="0"/>
              <a:t>The </a:t>
            </a:r>
            <a:r>
              <a:rPr lang="en-US" altLang="en-US" sz="3600" dirty="0"/>
              <a:t>large </a:t>
            </a:r>
            <a:r>
              <a:rPr lang="en-US" altLang="en-US" sz="3600" dirty="0" smtClean="0"/>
              <a:t>part </a:t>
            </a:r>
            <a:r>
              <a:rPr lang="en-US" altLang="en-US" sz="3600" dirty="0"/>
              <a:t>of the </a:t>
            </a:r>
            <a:r>
              <a:rPr lang="en-US" altLang="en-US" sz="3600" dirty="0" smtClean="0"/>
              <a:t>Web that search engines can’t access is </a:t>
            </a:r>
            <a:r>
              <a:rPr lang="en-US" altLang="en-US" sz="3600" dirty="0"/>
              <a:t>known as </a:t>
            </a:r>
            <a:endParaRPr lang="en-US" altLang="en-US" sz="36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“The Invisible Web”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en-US" sz="3600" dirty="0" smtClean="0"/>
              <a:t>or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 “The Deep Web”</a:t>
            </a:r>
            <a:endParaRPr lang="en-US" altLang="en-US" sz="36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visible_web_larger.jpg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885353" y="381000"/>
            <a:ext cx="7373294" cy="6477000"/>
          </a:xfrm>
        </p:spPr>
      </p:pic>
      <p:pic>
        <p:nvPicPr>
          <p:cNvPr id="5" name="Picture 4" descr="Google logo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91000" y="1371600"/>
            <a:ext cx="685800" cy="265319"/>
          </a:xfrm>
          <a:prstGeom prst="rect">
            <a:avLst/>
          </a:prstGeom>
        </p:spPr>
      </p:pic>
      <p:pic>
        <p:nvPicPr>
          <p:cNvPr id="6" name="Picture 5" descr="RRL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rcRect b="4003"/>
          <a:stretch>
            <a:fillRect/>
          </a:stretch>
        </p:blipFill>
        <p:spPr>
          <a:xfrm>
            <a:off x="3124200" y="3657600"/>
            <a:ext cx="2895600" cy="533400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048000" y="43434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Subscription databases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Archives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E-Books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6248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b="1" dirty="0" smtClean="0">
                <a:solidFill>
                  <a:schemeClr val="tx2"/>
                </a:solidFill>
                <a:latin typeface="+mn-lt"/>
              </a:rPr>
              <a:t>Estimated to be 400-550 times size of the visible Web!</a:t>
            </a:r>
          </a:p>
          <a:p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>
            <p:custDataLst>
              <p:tags r:id="rId7"/>
            </p:custDataLst>
          </p:nvPr>
        </p:nvCxnSpPr>
        <p:spPr>
          <a:xfrm flipH="1">
            <a:off x="3352800" y="5486400"/>
            <a:ext cx="457200" cy="7620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780288"/>
            <a:ext cx="9144000" cy="896112"/>
          </a:xfrm>
        </p:spPr>
        <p:txBody>
          <a:bodyPr>
            <a:normAutofit/>
          </a:bodyPr>
          <a:lstStyle/>
          <a:p>
            <a:pPr algn="ctr"/>
            <a:r>
              <a:rPr lang="en-US" altLang="en-US" sz="4500" b="1" dirty="0" smtClean="0"/>
              <a:t>What else is </a:t>
            </a:r>
            <a:r>
              <a:rPr lang="en-US" altLang="en-US" sz="4500" b="1" i="1" dirty="0" smtClean="0"/>
              <a:t>not</a:t>
            </a:r>
            <a:r>
              <a:rPr lang="en-US" altLang="en-US" sz="4500" b="1" dirty="0" smtClean="0"/>
              <a:t> on the Free Web?</a:t>
            </a:r>
            <a:endParaRPr lang="en-US" altLang="en-US" sz="4500" b="1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81200"/>
            <a:ext cx="8382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dirty="0" smtClean="0"/>
              <a:t>Print books still under the </a:t>
            </a:r>
            <a:r>
              <a:rPr lang="en-US" altLang="en-US" sz="3200" dirty="0"/>
              <a:t>protection </a:t>
            </a:r>
            <a:r>
              <a:rPr lang="en-US" altLang="en-US" sz="3200" dirty="0" smtClean="0"/>
              <a:t>of copyright. This means around 90% of the books on our library’s shelves!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 smtClean="0"/>
              <a:t>Full-text, searchable archives </a:t>
            </a:r>
            <a:br>
              <a:rPr lang="en-US" altLang="en-US" sz="3200" dirty="0" smtClean="0"/>
            </a:br>
            <a:r>
              <a:rPr lang="en-US" altLang="en-US" sz="3200" dirty="0" smtClean="0"/>
              <a:t>of journal, magazine, and </a:t>
            </a:r>
            <a:br>
              <a:rPr lang="en-US" altLang="en-US" sz="3200" dirty="0" smtClean="0"/>
            </a:br>
            <a:r>
              <a:rPr lang="en-US" altLang="en-US" sz="3200" dirty="0" smtClean="0"/>
              <a:t>newspaper articles</a:t>
            </a:r>
          </a:p>
        </p:txBody>
      </p:sp>
      <p:pic>
        <p:nvPicPr>
          <p:cNvPr id="4" name="Picture 3" descr="22176182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0" y="3200400"/>
            <a:ext cx="2305764" cy="3200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1706954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7010400" y="5334000"/>
            <a:ext cx="1766020" cy="12668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676400"/>
            <a:ext cx="8458200" cy="502920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US" sz="3800" dirty="0" smtClean="0"/>
              <a:t>The “Invisible web” is information you </a:t>
            </a:r>
            <a:r>
              <a:rPr lang="en-US" sz="3800" b="1" dirty="0" smtClean="0">
                <a:solidFill>
                  <a:schemeClr val="tx2"/>
                </a:solidFill>
              </a:rPr>
              <a:t>cannot</a:t>
            </a:r>
            <a:r>
              <a:rPr lang="en-US" sz="3800" dirty="0" smtClean="0">
                <a:solidFill>
                  <a:schemeClr val="accent1"/>
                </a:solidFill>
              </a:rPr>
              <a:t> </a:t>
            </a:r>
            <a:r>
              <a:rPr lang="en-US" sz="3800" dirty="0" smtClean="0"/>
              <a:t>retrieve from search results. </a:t>
            </a:r>
          </a:p>
          <a:p>
            <a:pPr marL="0">
              <a:spcBef>
                <a:spcPts val="0"/>
              </a:spcBef>
              <a:buNone/>
            </a:pPr>
            <a:endParaRPr lang="en-US" sz="38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en-US" sz="3800" dirty="0" smtClean="0"/>
              <a:t>Information from this part of the web </a:t>
            </a:r>
            <a:br>
              <a:rPr lang="en-US" sz="3800" dirty="0" smtClean="0"/>
            </a:br>
            <a:r>
              <a:rPr lang="en-US" sz="3800" dirty="0" smtClean="0"/>
              <a:t>is not </a:t>
            </a:r>
            <a:r>
              <a:rPr lang="en-US" sz="3800" b="1" dirty="0" smtClean="0">
                <a:solidFill>
                  <a:schemeClr val="tx2"/>
                </a:solidFill>
              </a:rPr>
              <a:t>“crawled” </a:t>
            </a:r>
            <a:r>
              <a:rPr lang="en-US" sz="3800" dirty="0" smtClean="0"/>
              <a:t>by a search engine </a:t>
            </a:r>
            <a:br>
              <a:rPr lang="en-US" sz="3800" dirty="0" smtClean="0"/>
            </a:br>
            <a:r>
              <a:rPr lang="en-US" sz="3800" dirty="0" smtClean="0"/>
              <a:t>and is thus “invisible” to a searcher who does not know it exists.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0" y="685800"/>
            <a:ext cx="9144000" cy="896112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/>
              <a:t>What’s </a:t>
            </a:r>
            <a:r>
              <a:rPr lang="en-US" altLang="en-US" b="1" dirty="0" smtClean="0"/>
              <a:t>the Invisible Web</a:t>
            </a:r>
            <a:r>
              <a:rPr lang="en-US" altLang="en-US" b="1" dirty="0"/>
              <a:t>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2oyKYSq4yUSJNwu9skaU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ukTprbwMseuNWeue2a6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vpjCYQkM3Z1wc13r6tT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B1N65imIwLpaq1oIit5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hoPlnItQwHs26swH9Lm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Odx4HHoFoN92lwrx3uhIv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vpjCYQkM3Z1wc13r6tT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B1N65imIwLpaq1oIit5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hoPlnItQwHs26swH9Lm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a11YSodJIY5J9WhMQMlc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jM9frwOdp1eaUjz2KLk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3rR5lcRd5pTGlHUMypE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Tp8SHK2CZmmwzLk5xVFF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S5tCJxl4rWLtxnjGHeE7k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jM9frwOdp1eaUjz2KLk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3rR5lcRd5pTGlHUMypEu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eY3JPYgobzpBrXSkyJXJ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jM9frwOdp1eaUjz2KLk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3rR5lcRd5pTGlHUMypEu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CZLAIoC78iNMMYvSdK06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GlaJnhLK0V51jd0DxI8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1DlbLbdsjXZcD5exFeQny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toMX86t7Pi9bsUnQug8J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LzQpjdxOAXQAULwKqua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IVz5JUIE3b4lETUHDHCz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jR0tqZBmXitrR9YZ5MK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uzeASAzAc6RfuDa1vQgUZ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3wKBuarBSa4OHNp7eGGY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0vq6nzrA63YwAOtJOuqUm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0FNLoHAIgDTUcIydTyf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n2sbzYx3Tp721jv7BZ1M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6i6YVnpbg4fAb33VoRByZ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3bildtUymEPVfPq95tjN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HkvTdN3qKDywV4ZdSxYP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7gmta8veqlYwAnjQkIos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Japk0bfbWVWDiuW951A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4jndT5LMZklHCiKOu2b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ADJ0mozjrWCWS65WNi9p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iAREogxyYrPtFEdwHcs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LKbERHJ2LRE1rpvKa2T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2DqizLrcHndzP6sJpP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84WmxtPh6kHt8J1sKtyo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XODcN1W2qE05fHyey7YA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NSzoiqC4zHO5OM5MJua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tzoUvQHQl7MwQkdDEBO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orCJstle5oTzzo0ZnVLmJ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GjiWKy6Pys7N58Ma3nmC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XgWdDhG2eH3KjrvIN7fP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MjRdcRn074WqkFOktyR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1otJxFyu0UrvtCmq4OE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NS6PTsEGX0yGhsKtkHr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YPbcY2u3LEw3BADHM5P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uShZgHS1q4DdftNCkXf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WNkTGAuWNXUKUgEHuBbU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9eR9PDVlMK6xTnR4mUz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y9QGn34Ad82b2E62wLR1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EmmgQqfhlq2A50tszRK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mRJK1P9INpoYcj0NeaY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Z3123ihaHByA0vw5op8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Cc6N9rMCAALmBRGJZMQq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qBivg9LzH47mQVeTQux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MepDPmpCicZUpFbRWwtO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tvPNKT0W5ALDnTSqMlWp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2knL8ZAGl153A44yc7o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srf22TY4i0JVV80yEJhf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D1OX45Gs4Eql2nxIQ6Y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UrXKqeHd7Ce9Nee4PToP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5vz5C0WSbhS1S6mZkFsL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7TAjuMg4DsOPWoENdKk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7U7R5veV35yHrb2Hs6U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3hqBFRf1wAtMLFcCGLQ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gfWsLvie176zQPrtPmG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dFqmvPp9mx9k0bFd5JJi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lFcPmbdVu1mbi1g2p0s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QVtxF89B9sgWQXBvzSqJ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pwPgOCgXjgpRZdw8Ec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8I9oaGIhtHA6MixVoid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S9gOSRNCCT2Cn66psAe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hTreBJNWEsJdQZ7mNRt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3aUqOYQDP199SnnEg3O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Sag7i6MnyUDBPgjbVO6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4G7KY9Ap3oqthK9HGKQ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wgx6l48ZAdXa5zZy7CM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amZy1e8ma9fPaQcSOwh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v7EAH8CdGkng6b7M3TQ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7bTIxMK7SIEptshAksx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OUfp9mfOfQNrXQSTrx0J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sTK0K2sndzaHcobxMn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P8kfSCmQv6lYNvpluLN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N9FvfZelx2sS3BFv9Q1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4meBF8qTEDZ0YlbznmmC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wVrOGYBWrdMJNqTARNr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R5fuVMuEKUv3IGdkKV2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bCn9tLvOIGU33myb2Ps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eKIdmw3wQGU4TD7MjI8V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8ECQMySdfKjknCqfpYK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NEe7WGywEaUeOhEWAmQ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8YtU4fvJExFpC4BwKvD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FD13GQsM2b1ovFj4QqKpF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EY0lETdeycMZdUFzTsqu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MVIL93C6izXsD5FSFjkX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Xr1dBiENeySnNy93UsQ6m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FwkGtvYwgLyxPQeHT4xZ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gdBDnWwvejRMuSUO9OHi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WA4vp3fzOl2LdD5wuuOCo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ZBkAqbs6fAVfmslaj9ej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jZFXSwOeTbfY4U4tOo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xhrt8eYxXcYKtofupQ4z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MGFP9gQqPTlwOThnvEWY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RX7mVYGEHD5svr6ZWzxi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6e7zy2ELWtZRQloQHcVBm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nhxkR2wyg4Aue9jqw86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98Ye0GIXysj1WXKKmvHn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3ZRpMtU5tHoszqIAIOL3X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ahFJ3Px9WiKy7omD2QQ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bccmFMMAmPObXGygCSpp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7PfxqUbEPDBRUZQKOvR9o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tHxv7s3A2LcwvrDIHel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vfEZWnRbTQ3fmMENszZ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xEGOOia98K6IavnXka4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hEzGkYccr1EdeOKSDJ0U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e8HTvosdJc5kRPqlVfhx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WuoZmvNtMQXGDA5U5AD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0khPoEPKF9O0YWyiuPeX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X2WYEXJ2OXZb7H8fbQQ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hoPlnItQwHs26swH9Lm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JWqG5LeXT6C9VOwjo37v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mhef10nP5zsM4ZMHBxWM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aIdg8rqAbTi5ynT3gvquY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886</TotalTime>
  <Words>529</Words>
  <Application>Microsoft Office PowerPoint</Application>
  <PresentationFormat>On-screen Show (4:3)</PresentationFormat>
  <Paragraphs>68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Why Can’t I Just  Use Google?</vt:lpstr>
      <vt:lpstr>Back in the day…</vt:lpstr>
      <vt:lpstr>Today you will learn:</vt:lpstr>
      <vt:lpstr> Can your favorite  search engine  find all there is to find  on the Web?</vt:lpstr>
      <vt:lpstr>Slide 5</vt:lpstr>
      <vt:lpstr>Think again.</vt:lpstr>
      <vt:lpstr>Slide 7</vt:lpstr>
      <vt:lpstr>What else is not on the Free Web?</vt:lpstr>
      <vt:lpstr>What’s the Invisible Web?</vt:lpstr>
      <vt:lpstr>Spiders crawl the web?</vt:lpstr>
      <vt:lpstr>How do search engines  find web pages?</vt:lpstr>
      <vt:lpstr>Why search engines can’t access every page on the Web:</vt:lpstr>
      <vt:lpstr>Some more reasons…</vt:lpstr>
      <vt:lpstr>Smarter search engines</vt:lpstr>
      <vt:lpstr>Slide 15</vt:lpstr>
      <vt:lpstr>Publishing is a business!</vt:lpstr>
      <vt:lpstr>Your teachers expect quality!</vt:lpstr>
      <vt:lpstr>Let’s try searching for information in Google and in a library database.   You be the judge!</vt:lpstr>
    </vt:vector>
  </TitlesOfParts>
  <Company>SDST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Can’t I Just  Use Google?</dc:title>
  <cp:lastModifiedBy>Ranney School</cp:lastModifiedBy>
  <cp:revision>156</cp:revision>
  <cp:lastPrinted>2004-04-30T22:38:08Z</cp:lastPrinted>
  <dcterms:created xsi:type="dcterms:W3CDTF">2003-02-17T19:40:20Z</dcterms:created>
  <dcterms:modified xsi:type="dcterms:W3CDTF">2011-11-02T15:52:27Z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1JPjTALIAaAEIe3OJjsNDBEIr6ZbrVeaHg7HCgX8HI2I</vt:lpwstr>
  </property>
  <property fmtid="{D5CDD505-2E9C-101B-9397-08002B2CF9AE}" pid="4" name="Google.Documents.RevisionId">
    <vt:lpwstr>17139204099455213289</vt:lpwstr>
  </property>
  <property fmtid="{D5CDD505-2E9C-101B-9397-08002B2CF9AE}" pid="5" name="Google.Documents.PreviousRevisionId">
    <vt:lpwstr>02788016117887472893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